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D434-6990-4C5D-96E2-B2CD0E389A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E21F4E-297C-44D9-B8FF-C5D24F338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CE79A-A85F-44CB-8353-2683287FE688}"/>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5" name="Footer Placeholder 4">
            <a:extLst>
              <a:ext uri="{FF2B5EF4-FFF2-40B4-BE49-F238E27FC236}">
                <a16:creationId xmlns:a16="http://schemas.microsoft.com/office/drawing/2014/main" id="{B459DBF3-C0EE-4F1A-AF49-FE043E14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A0DB8-EFB0-46AE-95E6-3735E4C0D5E1}"/>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375546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C922-EBAF-45F0-85AF-8A3AA9047C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437885-F123-4DD3-BDA3-2B901E4FF9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AD697-BA5B-4035-BA19-A25F8453D362}"/>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5" name="Footer Placeholder 4">
            <a:extLst>
              <a:ext uri="{FF2B5EF4-FFF2-40B4-BE49-F238E27FC236}">
                <a16:creationId xmlns:a16="http://schemas.microsoft.com/office/drawing/2014/main" id="{BC2AAEC5-C864-4E12-AFDE-BD994A78C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690D3-7BFD-4379-B186-3F4D37D7904A}"/>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232543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52CF2-35DB-44CA-B37F-7FB3DFD7F1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D47662-6CA5-46D7-9163-49B9F00293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B48A3-390C-469D-BA19-E934F5A84652}"/>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5" name="Footer Placeholder 4">
            <a:extLst>
              <a:ext uri="{FF2B5EF4-FFF2-40B4-BE49-F238E27FC236}">
                <a16:creationId xmlns:a16="http://schemas.microsoft.com/office/drawing/2014/main" id="{0EF1F2EC-E607-42FB-BDB8-3737D2D12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5BE1C-171E-4B39-9367-B881CA5253DC}"/>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131221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08CC-225F-461A-AB4B-FEBF6815B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B1421-3436-48E2-8038-4604064877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35E9B-3198-48D4-AA8E-8C80EA315A36}"/>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5" name="Footer Placeholder 4">
            <a:extLst>
              <a:ext uri="{FF2B5EF4-FFF2-40B4-BE49-F238E27FC236}">
                <a16:creationId xmlns:a16="http://schemas.microsoft.com/office/drawing/2014/main" id="{FBB55A6D-03D8-4072-A290-FABC7C1FB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E5515-5B9F-4808-BB0D-EA7A4AE1033B}"/>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128164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1BE7-A871-4968-A07E-3EE539AEA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4F7A85-7EB7-43DA-93FF-99CFB6280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68C257-0A4F-447F-881E-ED7FBD1ABEA6}"/>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5" name="Footer Placeholder 4">
            <a:extLst>
              <a:ext uri="{FF2B5EF4-FFF2-40B4-BE49-F238E27FC236}">
                <a16:creationId xmlns:a16="http://schemas.microsoft.com/office/drawing/2014/main" id="{0710F19B-262C-4F40-95B8-AD8A81CA7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3B99A-F4F7-4A9F-B91B-3F3B8295217D}"/>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272674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191F-791D-4547-A058-D3751A4348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252EE-1F1E-4506-A8AB-3A4A4E9DC6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15F8CB-5DDB-4C0F-B228-EA9328361C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46032C-484C-4FBC-9F98-DBCE8B96F8B2}"/>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6" name="Footer Placeholder 5">
            <a:extLst>
              <a:ext uri="{FF2B5EF4-FFF2-40B4-BE49-F238E27FC236}">
                <a16:creationId xmlns:a16="http://schemas.microsoft.com/office/drawing/2014/main" id="{B04F6C83-D617-4235-9E08-381AEAAAA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FEF23-4F47-48FE-A096-D37CBDE9E2DB}"/>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9105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6D3A-B77E-4E5A-9B7F-83DD62E71E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883CF8-E66C-4EFA-94A6-EEEF24251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502BDC-3017-4CB8-B36F-B883198CB0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A3F502-8BE2-4B7F-AF07-123D851BFC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5C36A0-97D5-4486-B740-628E460E4F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371A71-6F3F-4619-905D-63A2920CB5D8}"/>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8" name="Footer Placeholder 7">
            <a:extLst>
              <a:ext uri="{FF2B5EF4-FFF2-40B4-BE49-F238E27FC236}">
                <a16:creationId xmlns:a16="http://schemas.microsoft.com/office/drawing/2014/main" id="{C2A285DC-40EE-42C0-9AA0-AEBB59DFBF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AB9D4B-1BC1-4FD3-BE7C-275F3BE7AECD}"/>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2865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B942-3A66-47BC-A590-574FB552DC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335104-115A-4FE8-B0F3-69C1509A0312}"/>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4" name="Footer Placeholder 3">
            <a:extLst>
              <a:ext uri="{FF2B5EF4-FFF2-40B4-BE49-F238E27FC236}">
                <a16:creationId xmlns:a16="http://schemas.microsoft.com/office/drawing/2014/main" id="{E0C6798B-A1D2-4BA6-A275-9011B30B3E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A5E905-D26F-490A-9E53-AD4F4BC7E21A}"/>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270449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0B8FE-14CC-47F0-92DC-5F0D98895F72}"/>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3" name="Footer Placeholder 2">
            <a:extLst>
              <a:ext uri="{FF2B5EF4-FFF2-40B4-BE49-F238E27FC236}">
                <a16:creationId xmlns:a16="http://schemas.microsoft.com/office/drawing/2014/main" id="{1A120A90-C4D9-4010-984A-FD1B0A1EC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7D3ECC-19B8-4FA4-AF90-55EB9C0B8455}"/>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142554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D637-462A-46A3-84A0-E2D0FAAB93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6AA6DD-B441-4073-A4E2-600ABD8EE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7531D0-7E1A-4668-BC0B-1B703B6D9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1B04D9-55AA-48DC-B84A-84E28FD91BF0}"/>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6" name="Footer Placeholder 5">
            <a:extLst>
              <a:ext uri="{FF2B5EF4-FFF2-40B4-BE49-F238E27FC236}">
                <a16:creationId xmlns:a16="http://schemas.microsoft.com/office/drawing/2014/main" id="{A084BBB7-9121-45EA-9EB8-98E5881671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91D9C-684E-407E-966F-E07C0DED2BE0}"/>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135471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77C0-431A-43F2-A98B-9B45E82D9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964492-7709-42F8-9485-D062EE7A8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70B311-4035-4ACE-B9F3-9E9C089D6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E4AD1-91A2-4B75-BA9B-766924C36713}"/>
              </a:ext>
            </a:extLst>
          </p:cNvPr>
          <p:cNvSpPr>
            <a:spLocks noGrp="1"/>
          </p:cNvSpPr>
          <p:nvPr>
            <p:ph type="dt" sz="half" idx="10"/>
          </p:nvPr>
        </p:nvSpPr>
        <p:spPr/>
        <p:txBody>
          <a:bodyPr/>
          <a:lstStyle/>
          <a:p>
            <a:fld id="{4022F2E5-1BE0-4A9B-B46E-6F7C302CF9CF}" type="datetimeFigureOut">
              <a:rPr lang="en-US" smtClean="0"/>
              <a:t>7/22/2017</a:t>
            </a:fld>
            <a:endParaRPr lang="en-US"/>
          </a:p>
        </p:txBody>
      </p:sp>
      <p:sp>
        <p:nvSpPr>
          <p:cNvPr id="6" name="Footer Placeholder 5">
            <a:extLst>
              <a:ext uri="{FF2B5EF4-FFF2-40B4-BE49-F238E27FC236}">
                <a16:creationId xmlns:a16="http://schemas.microsoft.com/office/drawing/2014/main" id="{C6753CFA-0DBD-460D-A371-B5A697082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C1029-051C-493A-8723-581043D997E0}"/>
              </a:ext>
            </a:extLst>
          </p:cNvPr>
          <p:cNvSpPr>
            <a:spLocks noGrp="1"/>
          </p:cNvSpPr>
          <p:nvPr>
            <p:ph type="sldNum" sz="quarter" idx="12"/>
          </p:nvPr>
        </p:nvSpPr>
        <p:spPr/>
        <p:txBody>
          <a:bodyPr/>
          <a:lstStyle/>
          <a:p>
            <a:fld id="{DCAC9841-D511-4BA4-B19A-A1B5A31B1E1D}" type="slidenum">
              <a:rPr lang="en-US" smtClean="0"/>
              <a:t>‹#›</a:t>
            </a:fld>
            <a:endParaRPr lang="en-US"/>
          </a:p>
        </p:txBody>
      </p:sp>
    </p:spTree>
    <p:extLst>
      <p:ext uri="{BB962C8B-B14F-4D97-AF65-F5344CB8AC3E}">
        <p14:creationId xmlns:p14="http://schemas.microsoft.com/office/powerpoint/2010/main" val="363240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8C9CF-5DDE-417D-9559-F470ABC18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F212EC-E57E-41F6-908A-947B66D4A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5F814-5CD2-421E-B446-9E2E98DDC8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2F2E5-1BE0-4A9B-B46E-6F7C302CF9CF}" type="datetimeFigureOut">
              <a:rPr lang="en-US" smtClean="0"/>
              <a:t>7/22/2017</a:t>
            </a:fld>
            <a:endParaRPr lang="en-US"/>
          </a:p>
        </p:txBody>
      </p:sp>
      <p:sp>
        <p:nvSpPr>
          <p:cNvPr id="5" name="Footer Placeholder 4">
            <a:extLst>
              <a:ext uri="{FF2B5EF4-FFF2-40B4-BE49-F238E27FC236}">
                <a16:creationId xmlns:a16="http://schemas.microsoft.com/office/drawing/2014/main" id="{FC8F5A4D-8186-49F1-90E2-FB65839CC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4F55E3-062A-4BCC-A485-738E0E8DE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C9841-D511-4BA4-B19A-A1B5A31B1E1D}" type="slidenum">
              <a:rPr lang="en-US" smtClean="0"/>
              <a:t>‹#›</a:t>
            </a:fld>
            <a:endParaRPr lang="en-US"/>
          </a:p>
        </p:txBody>
      </p:sp>
    </p:spTree>
    <p:extLst>
      <p:ext uri="{BB962C8B-B14F-4D97-AF65-F5344CB8AC3E}">
        <p14:creationId xmlns:p14="http://schemas.microsoft.com/office/powerpoint/2010/main" val="37352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7C768A-5B9F-413A-A964-06289C7A2D9F}"/>
              </a:ext>
            </a:extLst>
          </p:cNvPr>
          <p:cNvPicPr>
            <a:picLocks noChangeAspect="1"/>
          </p:cNvPicPr>
          <p:nvPr/>
        </p:nvPicPr>
        <p:blipFill rotWithShape="1">
          <a:blip r:embed="rId2"/>
          <a:srcRect l="11052" r="6515"/>
          <a:stretch/>
        </p:blipFill>
        <p:spPr>
          <a:xfrm>
            <a:off x="4654297" y="10"/>
            <a:ext cx="7537704" cy="6857990"/>
          </a:xfrm>
          <a:prstGeom prst="rect">
            <a:avLst/>
          </a:prstGeom>
        </p:spPr>
      </p:pic>
      <p:sp>
        <p:nvSpPr>
          <p:cNvPr id="2" name="Title 1">
            <a:extLst>
              <a:ext uri="{FF2B5EF4-FFF2-40B4-BE49-F238E27FC236}">
                <a16:creationId xmlns:a16="http://schemas.microsoft.com/office/drawing/2014/main" id="{14B65EEC-DA48-42E6-9141-0E6292673F44}"/>
              </a:ext>
            </a:extLst>
          </p:cNvPr>
          <p:cNvSpPr>
            <a:spLocks noGrp="1"/>
          </p:cNvSpPr>
          <p:nvPr>
            <p:ph type="ctrTitle"/>
          </p:nvPr>
        </p:nvSpPr>
        <p:spPr>
          <a:xfrm>
            <a:off x="414504" y="107951"/>
            <a:ext cx="3926890" cy="3681976"/>
          </a:xfrm>
          <a:noFill/>
        </p:spPr>
        <p:txBody>
          <a:bodyPr>
            <a:normAutofit/>
          </a:bodyPr>
          <a:lstStyle/>
          <a:p>
            <a:pPr algn="l"/>
            <a:r>
              <a:rPr lang="en-US" sz="6600" b="1" dirty="0">
                <a:effectLst>
                  <a:outerShdw blurRad="38100" dist="38100" dir="2700000" algn="tl">
                    <a:srgbClr val="000000">
                      <a:alpha val="43137"/>
                    </a:srgbClr>
                  </a:outerShdw>
                </a:effectLst>
              </a:rPr>
              <a:t>Rooted Worship</a:t>
            </a:r>
          </a:p>
        </p:txBody>
      </p: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414504" y="3789927"/>
            <a:ext cx="3774491" cy="1757433"/>
          </a:xfrm>
          <a:noFill/>
        </p:spPr>
        <p:txBody>
          <a:bodyPr>
            <a:normAutofit/>
          </a:bodyPr>
          <a:lstStyle/>
          <a:p>
            <a:pPr algn="l"/>
            <a:r>
              <a:rPr lang="en-US" sz="3200" i="1" dirty="0"/>
              <a:t>Daniel 3:1-18</a:t>
            </a:r>
          </a:p>
        </p:txBody>
      </p:sp>
    </p:spTree>
    <p:extLst>
      <p:ext uri="{BB962C8B-B14F-4D97-AF65-F5344CB8AC3E}">
        <p14:creationId xmlns:p14="http://schemas.microsoft.com/office/powerpoint/2010/main" val="409262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13" name="Subtitle 2">
            <a:extLst>
              <a:ext uri="{FF2B5EF4-FFF2-40B4-BE49-F238E27FC236}">
                <a16:creationId xmlns:a16="http://schemas.microsoft.com/office/drawing/2014/main" id="{A0E70604-9182-4571-8542-0AEB7F6DBC26}"/>
              </a:ext>
            </a:extLst>
          </p:cNvPr>
          <p:cNvSpPr txBox="1">
            <a:spLocks/>
          </p:cNvSpPr>
          <p:nvPr/>
        </p:nvSpPr>
        <p:spPr>
          <a:xfrm>
            <a:off x="569000" y="563024"/>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3:</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INTIMIDATION</a:t>
            </a:r>
          </a:p>
        </p:txBody>
      </p:sp>
      <p:pic>
        <p:nvPicPr>
          <p:cNvPr id="2050" name="Picture 2" descr="Related image">
            <a:extLst>
              <a:ext uri="{FF2B5EF4-FFF2-40B4-BE49-F238E27FC236}">
                <a16:creationId xmlns:a16="http://schemas.microsoft.com/office/drawing/2014/main" id="{6B9D1AF9-992E-42D9-A62B-2AAE8350E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172" y="558801"/>
            <a:ext cx="4146428" cy="583863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612EEC2B-D12D-4787-A280-BBF3704E3F81}"/>
              </a:ext>
            </a:extLst>
          </p:cNvPr>
          <p:cNvSpPr txBox="1">
            <a:spLocks/>
          </p:cNvSpPr>
          <p:nvPr/>
        </p:nvSpPr>
        <p:spPr>
          <a:xfrm>
            <a:off x="650280" y="1215084"/>
            <a:ext cx="6868159" cy="360994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ct val="0"/>
              </a:spcBef>
            </a:pPr>
            <a:r>
              <a:rPr lang="en-US" sz="2600" b="1" dirty="0">
                <a:solidFill>
                  <a:srgbClr val="FFFFFF"/>
                </a:solidFill>
                <a:latin typeface="Calibri Light" panose="020F0302020204030204"/>
              </a:rPr>
              <a:t>Rev 13:14 </a:t>
            </a:r>
            <a:r>
              <a:rPr lang="en-US" sz="2600" dirty="0">
                <a:solidFill>
                  <a:srgbClr val="FFFFFF"/>
                </a:solidFill>
                <a:latin typeface="Calibri Light" panose="020F0302020204030204"/>
              </a:rPr>
              <a:t>And </a:t>
            </a:r>
            <a:r>
              <a:rPr lang="en-US" sz="2600" dirty="0" err="1">
                <a:solidFill>
                  <a:srgbClr val="FFFFFF"/>
                </a:solidFill>
                <a:latin typeface="Calibri Light" panose="020F0302020204030204"/>
              </a:rPr>
              <a:t>deceiveth</a:t>
            </a:r>
            <a:r>
              <a:rPr lang="en-US" sz="2600" dirty="0">
                <a:solidFill>
                  <a:srgbClr val="FFFFFF"/>
                </a:solidFill>
                <a:latin typeface="Calibri Light" panose="020F0302020204030204"/>
              </a:rPr>
              <a:t> them that dwell on the earth by the means of those miracles which he had power to do in the sight of the beast; saying to them that dwell on the earth, that they should make an image to the beast, which had the wound by a sword, and did live. </a:t>
            </a:r>
            <a:r>
              <a:rPr lang="en-US" sz="2600" b="1" dirty="0">
                <a:solidFill>
                  <a:srgbClr val="FFFFFF"/>
                </a:solidFill>
                <a:latin typeface="Calibri Light" panose="020F0302020204030204"/>
              </a:rPr>
              <a:t>15 </a:t>
            </a:r>
            <a:r>
              <a:rPr lang="en-US" sz="2600" dirty="0">
                <a:solidFill>
                  <a:srgbClr val="FFFFFF"/>
                </a:solidFill>
                <a:latin typeface="Calibri Light" panose="020F0302020204030204"/>
              </a:rPr>
              <a:t>And he had power to give life unto the image of the beast, that the image of the beast should both speak, and cause that as many as would not worship the image of the beast should be killed. </a:t>
            </a:r>
          </a:p>
        </p:txBody>
      </p:sp>
    </p:spTree>
    <p:extLst>
      <p:ext uri="{BB962C8B-B14F-4D97-AF65-F5344CB8AC3E}">
        <p14:creationId xmlns:p14="http://schemas.microsoft.com/office/powerpoint/2010/main" val="317482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13" name="Subtitle 2">
            <a:extLst>
              <a:ext uri="{FF2B5EF4-FFF2-40B4-BE49-F238E27FC236}">
                <a16:creationId xmlns:a16="http://schemas.microsoft.com/office/drawing/2014/main" id="{A0E70604-9182-4571-8542-0AEB7F6DBC26}"/>
              </a:ext>
            </a:extLst>
          </p:cNvPr>
          <p:cNvSpPr txBox="1">
            <a:spLocks/>
          </p:cNvSpPr>
          <p:nvPr/>
        </p:nvSpPr>
        <p:spPr>
          <a:xfrm>
            <a:off x="569000" y="563024"/>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3:</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INTIMIDATION</a:t>
            </a:r>
          </a:p>
        </p:txBody>
      </p:sp>
      <p:pic>
        <p:nvPicPr>
          <p:cNvPr id="2050" name="Picture 2" descr="Related image">
            <a:extLst>
              <a:ext uri="{FF2B5EF4-FFF2-40B4-BE49-F238E27FC236}">
                <a16:creationId xmlns:a16="http://schemas.microsoft.com/office/drawing/2014/main" id="{6B9D1AF9-992E-42D9-A62B-2AAE8350E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172" y="558801"/>
            <a:ext cx="4146428" cy="583863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612EEC2B-D12D-4787-A280-BBF3704E3F81}"/>
              </a:ext>
            </a:extLst>
          </p:cNvPr>
          <p:cNvSpPr txBox="1">
            <a:spLocks/>
          </p:cNvSpPr>
          <p:nvPr/>
        </p:nvSpPr>
        <p:spPr>
          <a:xfrm>
            <a:off x="650280" y="1291688"/>
            <a:ext cx="6868159" cy="360994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ct val="0"/>
              </a:spcBef>
            </a:pPr>
            <a:r>
              <a:rPr lang="en-US" sz="2900" b="1" dirty="0">
                <a:solidFill>
                  <a:srgbClr val="FFFFFF"/>
                </a:solidFill>
                <a:latin typeface="Calibri Light" panose="020F0302020204030204"/>
              </a:rPr>
              <a:t>Est 3:5 </a:t>
            </a:r>
            <a:r>
              <a:rPr lang="en-US" sz="2900" dirty="0">
                <a:solidFill>
                  <a:srgbClr val="FFFFFF"/>
                </a:solidFill>
                <a:latin typeface="Calibri Light" panose="020F0302020204030204"/>
              </a:rPr>
              <a:t>And when Haman saw that Mordecai bowed not, nor did him reverence, then was Haman full of wrath. </a:t>
            </a:r>
            <a:r>
              <a:rPr lang="en-US" sz="2900" b="1" dirty="0">
                <a:solidFill>
                  <a:srgbClr val="FFFFFF"/>
                </a:solidFill>
                <a:latin typeface="Calibri Light" panose="020F0302020204030204"/>
              </a:rPr>
              <a:t>6 </a:t>
            </a:r>
            <a:r>
              <a:rPr lang="en-US" sz="2900" dirty="0">
                <a:solidFill>
                  <a:srgbClr val="FFFFFF"/>
                </a:solidFill>
                <a:latin typeface="Calibri Light" panose="020F0302020204030204"/>
              </a:rPr>
              <a:t>And he thought scorn to lay hands on Mordecai alone; for they had shewed him the people of Mordecai: wherefore Haman sought to destroy all the Jews that were throughout the whole kingdom of Ahasuerus, even the people of Mordecai. </a:t>
            </a:r>
            <a:endParaRPr kumimoji="0" lang="en-US" sz="290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84377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13" name="Subtitle 2">
            <a:extLst>
              <a:ext uri="{FF2B5EF4-FFF2-40B4-BE49-F238E27FC236}">
                <a16:creationId xmlns:a16="http://schemas.microsoft.com/office/drawing/2014/main" id="{A0E70604-9182-4571-8542-0AEB7F6DBC26}"/>
              </a:ext>
            </a:extLst>
          </p:cNvPr>
          <p:cNvSpPr txBox="1">
            <a:spLocks/>
          </p:cNvSpPr>
          <p:nvPr/>
        </p:nvSpPr>
        <p:spPr>
          <a:xfrm>
            <a:off x="569000" y="563024"/>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3:</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INTIMIDATION</a:t>
            </a:r>
          </a:p>
        </p:txBody>
      </p:sp>
      <p:pic>
        <p:nvPicPr>
          <p:cNvPr id="2050" name="Picture 2" descr="Related image">
            <a:extLst>
              <a:ext uri="{FF2B5EF4-FFF2-40B4-BE49-F238E27FC236}">
                <a16:creationId xmlns:a16="http://schemas.microsoft.com/office/drawing/2014/main" id="{6B9D1AF9-992E-42D9-A62B-2AAE8350E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172" y="558801"/>
            <a:ext cx="4146428" cy="583863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612EEC2B-D12D-4787-A280-BBF3704E3F81}"/>
              </a:ext>
            </a:extLst>
          </p:cNvPr>
          <p:cNvSpPr txBox="1">
            <a:spLocks/>
          </p:cNvSpPr>
          <p:nvPr/>
        </p:nvSpPr>
        <p:spPr>
          <a:xfrm>
            <a:off x="662311" y="1576169"/>
            <a:ext cx="6868159" cy="1106072"/>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ct val="0"/>
              </a:spcBef>
            </a:pPr>
            <a:r>
              <a:rPr lang="en-US" sz="2900" b="1" dirty="0" err="1">
                <a:solidFill>
                  <a:srgbClr val="FFFFFF"/>
                </a:solidFill>
                <a:latin typeface="Calibri Light" panose="020F0302020204030204"/>
              </a:rPr>
              <a:t>Psa</a:t>
            </a:r>
            <a:r>
              <a:rPr lang="en-US" sz="2900" b="1" dirty="0">
                <a:solidFill>
                  <a:srgbClr val="FFFFFF"/>
                </a:solidFill>
                <a:latin typeface="Calibri Light" panose="020F0302020204030204"/>
              </a:rPr>
              <a:t> 56:11 </a:t>
            </a:r>
            <a:r>
              <a:rPr lang="en-US" sz="2900" dirty="0">
                <a:solidFill>
                  <a:srgbClr val="FFFFFF"/>
                </a:solidFill>
                <a:latin typeface="Calibri Light" panose="020F0302020204030204"/>
              </a:rPr>
              <a:t>In God have I put my trust: I will not be afraid what man can do unto me. </a:t>
            </a:r>
            <a:endParaRPr kumimoji="0" lang="en-US" sz="290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3148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8" name="Subtitle 2">
            <a:extLst>
              <a:ext uri="{FF2B5EF4-FFF2-40B4-BE49-F238E27FC236}">
                <a16:creationId xmlns:a16="http://schemas.microsoft.com/office/drawing/2014/main" id="{55E72B32-DE07-401D-9E36-32599AD43EC8}"/>
              </a:ext>
            </a:extLst>
          </p:cNvPr>
          <p:cNvSpPr txBox="1">
            <a:spLocks/>
          </p:cNvSpPr>
          <p:nvPr/>
        </p:nvSpPr>
        <p:spPr>
          <a:xfrm>
            <a:off x="680721" y="639808"/>
            <a:ext cx="6381816" cy="76342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1:</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IMAGES</a:t>
            </a:r>
          </a:p>
        </p:txBody>
      </p:sp>
      <p:sp>
        <p:nvSpPr>
          <p:cNvPr id="10" name="Subtitle 2">
            <a:extLst>
              <a:ext uri="{FF2B5EF4-FFF2-40B4-BE49-F238E27FC236}">
                <a16:creationId xmlns:a16="http://schemas.microsoft.com/office/drawing/2014/main" id="{7BDA734A-25A0-42E2-912A-0D92A89CC122}"/>
              </a:ext>
            </a:extLst>
          </p:cNvPr>
          <p:cNvSpPr txBox="1">
            <a:spLocks/>
          </p:cNvSpPr>
          <p:nvPr/>
        </p:nvSpPr>
        <p:spPr>
          <a:xfrm>
            <a:off x="680721" y="1347115"/>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2:</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INSTRUMENTS</a:t>
            </a:r>
          </a:p>
        </p:txBody>
      </p:sp>
      <p:sp>
        <p:nvSpPr>
          <p:cNvPr id="13" name="Subtitle 2">
            <a:extLst>
              <a:ext uri="{FF2B5EF4-FFF2-40B4-BE49-F238E27FC236}">
                <a16:creationId xmlns:a16="http://schemas.microsoft.com/office/drawing/2014/main" id="{A0E70604-9182-4571-8542-0AEB7F6DBC26}"/>
              </a:ext>
            </a:extLst>
          </p:cNvPr>
          <p:cNvSpPr txBox="1">
            <a:spLocks/>
          </p:cNvSpPr>
          <p:nvPr/>
        </p:nvSpPr>
        <p:spPr>
          <a:xfrm>
            <a:off x="680721" y="2134878"/>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3:</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INTIMIDATION</a:t>
            </a:r>
          </a:p>
        </p:txBody>
      </p:sp>
      <p:sp>
        <p:nvSpPr>
          <p:cNvPr id="9" name="Subtitle 2">
            <a:extLst>
              <a:ext uri="{FF2B5EF4-FFF2-40B4-BE49-F238E27FC236}">
                <a16:creationId xmlns:a16="http://schemas.microsoft.com/office/drawing/2014/main" id="{6B48909C-0338-410F-9D14-D79F36206CF4}"/>
              </a:ext>
            </a:extLst>
          </p:cNvPr>
          <p:cNvSpPr txBox="1">
            <a:spLocks/>
          </p:cNvSpPr>
          <p:nvPr/>
        </p:nvSpPr>
        <p:spPr>
          <a:xfrm>
            <a:off x="680721" y="2836880"/>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4:</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IMMERSION</a:t>
            </a:r>
          </a:p>
        </p:txBody>
      </p:sp>
      <p:pic>
        <p:nvPicPr>
          <p:cNvPr id="3074" name="Picture 2" descr="Image result for conformity">
            <a:extLst>
              <a:ext uri="{FF2B5EF4-FFF2-40B4-BE49-F238E27FC236}">
                <a16:creationId xmlns:a16="http://schemas.microsoft.com/office/drawing/2014/main" id="{FFE91E13-D9DC-42C9-985C-C129E374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171" y="639809"/>
            <a:ext cx="4149922" cy="575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5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13" name="Subtitle 2">
            <a:extLst>
              <a:ext uri="{FF2B5EF4-FFF2-40B4-BE49-F238E27FC236}">
                <a16:creationId xmlns:a16="http://schemas.microsoft.com/office/drawing/2014/main" id="{A0E70604-9182-4571-8542-0AEB7F6DBC26}"/>
              </a:ext>
            </a:extLst>
          </p:cNvPr>
          <p:cNvSpPr txBox="1">
            <a:spLocks/>
          </p:cNvSpPr>
          <p:nvPr/>
        </p:nvSpPr>
        <p:spPr>
          <a:xfrm>
            <a:off x="569000" y="563024"/>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4:</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IMMERSION</a:t>
            </a:r>
          </a:p>
        </p:txBody>
      </p:sp>
      <p:sp>
        <p:nvSpPr>
          <p:cNvPr id="9" name="Subtitle 2">
            <a:extLst>
              <a:ext uri="{FF2B5EF4-FFF2-40B4-BE49-F238E27FC236}">
                <a16:creationId xmlns:a16="http://schemas.microsoft.com/office/drawing/2014/main" id="{612EEC2B-D12D-4787-A280-BBF3704E3F81}"/>
              </a:ext>
            </a:extLst>
          </p:cNvPr>
          <p:cNvSpPr txBox="1">
            <a:spLocks/>
          </p:cNvSpPr>
          <p:nvPr/>
        </p:nvSpPr>
        <p:spPr>
          <a:xfrm>
            <a:off x="650280" y="2372044"/>
            <a:ext cx="6868159" cy="1106072"/>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defRPr/>
            </a:pPr>
            <a:r>
              <a:rPr lang="en-US" sz="2800" b="1" dirty="0" err="1">
                <a:solidFill>
                  <a:schemeClr val="bg1"/>
                </a:solidFill>
              </a:rPr>
              <a:t>Jdg</a:t>
            </a:r>
            <a:r>
              <a:rPr lang="en-US" sz="2800" b="1" dirty="0">
                <a:solidFill>
                  <a:schemeClr val="bg1"/>
                </a:solidFill>
              </a:rPr>
              <a:t> 17:6</a:t>
            </a:r>
            <a:r>
              <a:rPr lang="en-US" sz="2800" dirty="0">
                <a:solidFill>
                  <a:schemeClr val="bg1"/>
                </a:solidFill>
              </a:rPr>
              <a:t> In those days there was no king in Israel, but every man did that which was right in his own eyes. </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US" sz="29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8" name="Picture 2" descr="Image result for conformity">
            <a:extLst>
              <a:ext uri="{FF2B5EF4-FFF2-40B4-BE49-F238E27FC236}">
                <a16:creationId xmlns:a16="http://schemas.microsoft.com/office/drawing/2014/main" id="{13F9BE35-0D29-431F-AE3D-6BEA773CF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171" y="563024"/>
            <a:ext cx="4149922" cy="583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7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8" name="Subtitle 2">
            <a:extLst>
              <a:ext uri="{FF2B5EF4-FFF2-40B4-BE49-F238E27FC236}">
                <a16:creationId xmlns:a16="http://schemas.microsoft.com/office/drawing/2014/main" id="{55E72B32-DE07-401D-9E36-32599AD43EC8}"/>
              </a:ext>
            </a:extLst>
          </p:cNvPr>
          <p:cNvSpPr txBox="1">
            <a:spLocks/>
          </p:cNvSpPr>
          <p:nvPr/>
        </p:nvSpPr>
        <p:spPr>
          <a:xfrm>
            <a:off x="680721" y="639808"/>
            <a:ext cx="6381816" cy="76342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1:</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IMAGES</a:t>
            </a:r>
          </a:p>
        </p:txBody>
      </p:sp>
      <p:sp>
        <p:nvSpPr>
          <p:cNvPr id="10" name="Subtitle 2">
            <a:extLst>
              <a:ext uri="{FF2B5EF4-FFF2-40B4-BE49-F238E27FC236}">
                <a16:creationId xmlns:a16="http://schemas.microsoft.com/office/drawing/2014/main" id="{7BDA734A-25A0-42E2-912A-0D92A89CC122}"/>
              </a:ext>
            </a:extLst>
          </p:cNvPr>
          <p:cNvSpPr txBox="1">
            <a:spLocks/>
          </p:cNvSpPr>
          <p:nvPr/>
        </p:nvSpPr>
        <p:spPr>
          <a:xfrm>
            <a:off x="680721" y="1347115"/>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2:</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INSTRUMENTS</a:t>
            </a:r>
          </a:p>
        </p:txBody>
      </p:sp>
      <p:sp>
        <p:nvSpPr>
          <p:cNvPr id="13" name="Subtitle 2">
            <a:extLst>
              <a:ext uri="{FF2B5EF4-FFF2-40B4-BE49-F238E27FC236}">
                <a16:creationId xmlns:a16="http://schemas.microsoft.com/office/drawing/2014/main" id="{A0E70604-9182-4571-8542-0AEB7F6DBC26}"/>
              </a:ext>
            </a:extLst>
          </p:cNvPr>
          <p:cNvSpPr txBox="1">
            <a:spLocks/>
          </p:cNvSpPr>
          <p:nvPr/>
        </p:nvSpPr>
        <p:spPr>
          <a:xfrm>
            <a:off x="680721" y="2134878"/>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3:</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INTIMIDATION</a:t>
            </a:r>
          </a:p>
        </p:txBody>
      </p:sp>
      <p:sp>
        <p:nvSpPr>
          <p:cNvPr id="9" name="Subtitle 2">
            <a:extLst>
              <a:ext uri="{FF2B5EF4-FFF2-40B4-BE49-F238E27FC236}">
                <a16:creationId xmlns:a16="http://schemas.microsoft.com/office/drawing/2014/main" id="{6B48909C-0338-410F-9D14-D79F36206CF4}"/>
              </a:ext>
            </a:extLst>
          </p:cNvPr>
          <p:cNvSpPr txBox="1">
            <a:spLocks/>
          </p:cNvSpPr>
          <p:nvPr/>
        </p:nvSpPr>
        <p:spPr>
          <a:xfrm>
            <a:off x="680721" y="2836880"/>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4:</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IMMERSION</a:t>
            </a:r>
          </a:p>
        </p:txBody>
      </p:sp>
      <p:sp>
        <p:nvSpPr>
          <p:cNvPr id="11" name="Subtitle 2">
            <a:extLst>
              <a:ext uri="{FF2B5EF4-FFF2-40B4-BE49-F238E27FC236}">
                <a16:creationId xmlns:a16="http://schemas.microsoft.com/office/drawing/2014/main" id="{8296D63A-07E6-4475-8F9F-74495020751F}"/>
              </a:ext>
            </a:extLst>
          </p:cNvPr>
          <p:cNvSpPr txBox="1">
            <a:spLocks/>
          </p:cNvSpPr>
          <p:nvPr/>
        </p:nvSpPr>
        <p:spPr>
          <a:xfrm>
            <a:off x="680721" y="3600303"/>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5:</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INCRIMINATION</a:t>
            </a:r>
          </a:p>
        </p:txBody>
      </p:sp>
      <p:pic>
        <p:nvPicPr>
          <p:cNvPr id="7172" name="Picture 4" descr="Related image">
            <a:extLst>
              <a:ext uri="{FF2B5EF4-FFF2-40B4-BE49-F238E27FC236}">
                <a16:creationId xmlns:a16="http://schemas.microsoft.com/office/drawing/2014/main" id="{30759F25-88B3-4D60-ABAB-9395095E4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465" y="476778"/>
            <a:ext cx="4415869" cy="592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6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13" name="Subtitle 2">
            <a:extLst>
              <a:ext uri="{FF2B5EF4-FFF2-40B4-BE49-F238E27FC236}">
                <a16:creationId xmlns:a16="http://schemas.microsoft.com/office/drawing/2014/main" id="{A0E70604-9182-4571-8542-0AEB7F6DBC26}"/>
              </a:ext>
            </a:extLst>
          </p:cNvPr>
          <p:cNvSpPr txBox="1">
            <a:spLocks/>
          </p:cNvSpPr>
          <p:nvPr/>
        </p:nvSpPr>
        <p:spPr>
          <a:xfrm>
            <a:off x="569000" y="563024"/>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5:</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INCRIMINATION</a:t>
            </a:r>
          </a:p>
        </p:txBody>
      </p:sp>
      <p:sp>
        <p:nvSpPr>
          <p:cNvPr id="9" name="Subtitle 2">
            <a:extLst>
              <a:ext uri="{FF2B5EF4-FFF2-40B4-BE49-F238E27FC236}">
                <a16:creationId xmlns:a16="http://schemas.microsoft.com/office/drawing/2014/main" id="{612EEC2B-D12D-4787-A280-BBF3704E3F81}"/>
              </a:ext>
            </a:extLst>
          </p:cNvPr>
          <p:cNvSpPr txBox="1">
            <a:spLocks/>
          </p:cNvSpPr>
          <p:nvPr/>
        </p:nvSpPr>
        <p:spPr>
          <a:xfrm>
            <a:off x="650280" y="2372044"/>
            <a:ext cx="6868159" cy="1106072"/>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defRPr/>
            </a:pPr>
            <a:r>
              <a:rPr lang="en-US" sz="3200" b="1" dirty="0">
                <a:solidFill>
                  <a:schemeClr val="bg1"/>
                </a:solidFill>
              </a:rPr>
              <a:t>Dan 3:8</a:t>
            </a:r>
            <a:r>
              <a:rPr lang="en-US" sz="3200" dirty="0">
                <a:solidFill>
                  <a:schemeClr val="bg1"/>
                </a:solidFill>
              </a:rPr>
              <a:t> Wherefore at that time certain Chaldeans came near, and accused the Jews. </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US" sz="29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10" name="Picture 4" descr="Related image">
            <a:extLst>
              <a:ext uri="{FF2B5EF4-FFF2-40B4-BE49-F238E27FC236}">
                <a16:creationId xmlns:a16="http://schemas.microsoft.com/office/drawing/2014/main" id="{63B5DAE6-E539-45FC-AA39-3D3FA0128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465" y="476778"/>
            <a:ext cx="4415869" cy="592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1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13" name="Subtitle 2">
            <a:extLst>
              <a:ext uri="{FF2B5EF4-FFF2-40B4-BE49-F238E27FC236}">
                <a16:creationId xmlns:a16="http://schemas.microsoft.com/office/drawing/2014/main" id="{A0E70604-9182-4571-8542-0AEB7F6DBC26}"/>
              </a:ext>
            </a:extLst>
          </p:cNvPr>
          <p:cNvSpPr txBox="1">
            <a:spLocks/>
          </p:cNvSpPr>
          <p:nvPr/>
        </p:nvSpPr>
        <p:spPr>
          <a:xfrm>
            <a:off x="569000" y="563024"/>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5:</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INCRIMINATION</a:t>
            </a:r>
          </a:p>
        </p:txBody>
      </p:sp>
      <p:sp>
        <p:nvSpPr>
          <p:cNvPr id="9" name="Subtitle 2">
            <a:extLst>
              <a:ext uri="{FF2B5EF4-FFF2-40B4-BE49-F238E27FC236}">
                <a16:creationId xmlns:a16="http://schemas.microsoft.com/office/drawing/2014/main" id="{612EEC2B-D12D-4787-A280-BBF3704E3F81}"/>
              </a:ext>
            </a:extLst>
          </p:cNvPr>
          <p:cNvSpPr txBox="1">
            <a:spLocks/>
          </p:cNvSpPr>
          <p:nvPr/>
        </p:nvSpPr>
        <p:spPr>
          <a:xfrm>
            <a:off x="1310157" y="3473831"/>
            <a:ext cx="6868159" cy="1106072"/>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srgbClr val="FFFFFF"/>
                </a:solidFill>
                <a:effectLst/>
                <a:uLnTx/>
                <a:uFillTx/>
                <a:latin typeface="Calibri Light" panose="020F0302020204030204"/>
                <a:ea typeface="+mn-ea"/>
                <a:cs typeface="+mn-cs"/>
              </a:rPr>
              <a:t>Hananiah – mercy of Yahweh</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lang="en-US" sz="2900" dirty="0">
                <a:solidFill>
                  <a:srgbClr val="FFFFFF"/>
                </a:solidFill>
                <a:latin typeface="Calibri Light" panose="020F0302020204030204"/>
              </a:rPr>
              <a:t>Shadrach – </a:t>
            </a:r>
            <a:r>
              <a:rPr lang="en-US" sz="2900" dirty="0" err="1">
                <a:solidFill>
                  <a:srgbClr val="FFFFFF"/>
                </a:solidFill>
                <a:latin typeface="Calibri Light" panose="020F0302020204030204"/>
              </a:rPr>
              <a:t>Aku’s</a:t>
            </a:r>
            <a:r>
              <a:rPr lang="en-US" sz="2900" dirty="0">
                <a:solidFill>
                  <a:srgbClr val="FFFFFF"/>
                </a:solidFill>
                <a:latin typeface="Calibri Light" panose="020F0302020204030204"/>
              </a:rPr>
              <a:t> command</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US" sz="29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lang="en-US" sz="2900" dirty="0" err="1">
                <a:solidFill>
                  <a:srgbClr val="FFFFFF"/>
                </a:solidFill>
                <a:latin typeface="Calibri Light" panose="020F0302020204030204"/>
              </a:rPr>
              <a:t>Mishael</a:t>
            </a:r>
            <a:r>
              <a:rPr lang="en-US" sz="2900" dirty="0">
                <a:solidFill>
                  <a:srgbClr val="FFFFFF"/>
                </a:solidFill>
                <a:latin typeface="Calibri Light" panose="020F0302020204030204"/>
              </a:rPr>
              <a:t> – who is what God is</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srgbClr val="FFFFFF"/>
                </a:solidFill>
                <a:effectLst/>
                <a:uLnTx/>
                <a:uFillTx/>
                <a:latin typeface="Calibri Light" panose="020F0302020204030204"/>
                <a:ea typeface="+mn-ea"/>
                <a:cs typeface="+mn-cs"/>
              </a:rPr>
              <a:t>Meshach – who is like </a:t>
            </a:r>
            <a:r>
              <a:rPr kumimoji="0" lang="en-US" sz="2900" b="0" i="0" u="none" strike="noStrike" kern="1200" cap="none" spc="0" normalizeH="0" baseline="0" noProof="0" dirty="0" err="1">
                <a:ln>
                  <a:noFill/>
                </a:ln>
                <a:solidFill>
                  <a:srgbClr val="FFFFFF"/>
                </a:solidFill>
                <a:effectLst/>
                <a:uLnTx/>
                <a:uFillTx/>
                <a:latin typeface="Calibri Light" panose="020F0302020204030204"/>
                <a:ea typeface="+mn-ea"/>
                <a:cs typeface="+mn-cs"/>
              </a:rPr>
              <a:t>Aku</a:t>
            </a:r>
            <a:endParaRPr kumimoji="0" lang="en-US" sz="29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lang="en-US" sz="2900" dirty="0">
              <a:solidFill>
                <a:srgbClr val="FFFFFF"/>
              </a:solidFill>
              <a:latin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srgbClr val="FFFFFF"/>
                </a:solidFill>
                <a:effectLst/>
                <a:uLnTx/>
                <a:uFillTx/>
                <a:latin typeface="Calibri Light" panose="020F0302020204030204"/>
                <a:ea typeface="+mn-ea"/>
                <a:cs typeface="+mn-cs"/>
              </a:rPr>
              <a:t>Azariah – whom Yahweh aids</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lang="en-US" sz="2900" dirty="0">
                <a:solidFill>
                  <a:srgbClr val="FFFFFF"/>
                </a:solidFill>
                <a:latin typeface="Calibri Light" panose="020F0302020204030204"/>
              </a:rPr>
              <a:t>Abednego – servant of Nebo</a:t>
            </a:r>
            <a:endParaRPr kumimoji="0" lang="en-US" sz="29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10" name="Picture 4" descr="Related image">
            <a:extLst>
              <a:ext uri="{FF2B5EF4-FFF2-40B4-BE49-F238E27FC236}">
                <a16:creationId xmlns:a16="http://schemas.microsoft.com/office/drawing/2014/main" id="{29A12D81-02AC-4F27-AA66-0994E6F4D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465" y="476778"/>
            <a:ext cx="4415869" cy="592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231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9" name="Freeform: Shap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40" name="Freeform: Shap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41" name="Picture 2" descr="Related 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5670" y="518160"/>
            <a:ext cx="6655519" cy="4596749"/>
          </a:xfrm>
          <a:prstGeom prst="rect">
            <a:avLst/>
          </a:prstGeom>
        </p:spPr>
      </p:pic>
      <p:sp>
        <p:nvSpPr>
          <p:cNvPr id="2" name="Title 1">
            <a:extLst>
              <a:ext uri="{FF2B5EF4-FFF2-40B4-BE49-F238E27FC236}">
                <a16:creationId xmlns:a16="http://schemas.microsoft.com/office/drawing/2014/main" id="{965D5485-E75F-4F3D-A106-850DEE708FEA}"/>
              </a:ext>
            </a:extLst>
          </p:cNvPr>
          <p:cNvSpPr>
            <a:spLocks noGrp="1"/>
          </p:cNvSpPr>
          <p:nvPr>
            <p:ph type="title"/>
          </p:nvPr>
        </p:nvSpPr>
        <p:spPr>
          <a:xfrm>
            <a:off x="950121" y="5529884"/>
            <a:ext cx="5693783" cy="1096331"/>
          </a:xfrm>
        </p:spPr>
        <p:txBody>
          <a:bodyPr>
            <a:normAutofit/>
          </a:bodyPr>
          <a:lstStyle/>
          <a:p>
            <a:r>
              <a:rPr lang="en-US" sz="4000" dirty="0"/>
              <a:t>True Worship is Rooted in:</a:t>
            </a:r>
          </a:p>
        </p:txBody>
      </p:sp>
      <p:sp>
        <p:nvSpPr>
          <p:cNvPr id="9242" name="Content Placeholder 9222"/>
          <p:cNvSpPr>
            <a:spLocks noGrp="1"/>
          </p:cNvSpPr>
          <p:nvPr>
            <p:ph idx="1"/>
          </p:nvPr>
        </p:nvSpPr>
        <p:spPr>
          <a:xfrm>
            <a:off x="7004116" y="1380174"/>
            <a:ext cx="4549619" cy="4149710"/>
          </a:xfrm>
        </p:spPr>
        <p:txBody>
          <a:bodyPr anchor="ctr">
            <a:normAutofit lnSpcReduction="10000"/>
          </a:bodyPr>
          <a:lstStyle/>
          <a:p>
            <a:r>
              <a:rPr lang="en-US" sz="3000" b="1" dirty="0"/>
              <a:t>Fear of God.</a:t>
            </a:r>
          </a:p>
          <a:p>
            <a:pPr marL="0" indent="0">
              <a:buNone/>
            </a:pPr>
            <a:r>
              <a:rPr lang="en-US" sz="3000" b="1" dirty="0"/>
              <a:t>1 Sam. 17:36 </a:t>
            </a:r>
            <a:r>
              <a:rPr lang="en-US" sz="3000" dirty="0"/>
              <a:t>Thy servant slew both the lion and the bear: and this uncircumcised Philistine shall be as one of them, seeing he hath defied the armies of the living God. </a:t>
            </a:r>
          </a:p>
          <a:p>
            <a:r>
              <a:rPr lang="en-US" sz="3000" b="1" dirty="0"/>
              <a:t>Faith in God.</a:t>
            </a:r>
          </a:p>
          <a:p>
            <a:r>
              <a:rPr lang="en-US" sz="3000" b="1" dirty="0"/>
              <a:t>Faithfulness to God.</a:t>
            </a:r>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0575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242">
                                            <p:txEl>
                                              <p:pRg st="0" end="0"/>
                                            </p:txEl>
                                          </p:spTgt>
                                        </p:tgtEl>
                                        <p:attrNameLst>
                                          <p:attrName>style.visibility</p:attrName>
                                        </p:attrNameLst>
                                      </p:cBhvr>
                                      <p:to>
                                        <p:strVal val="visible"/>
                                      </p:to>
                                    </p:set>
                                    <p:animEffect transition="in" filter="wheel(1)">
                                      <p:cBhvr>
                                        <p:cTn id="7" dur="2000"/>
                                        <p:tgtEl>
                                          <p:spTgt spid="9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242">
                                            <p:txEl>
                                              <p:pRg st="1" end="1"/>
                                            </p:txEl>
                                          </p:spTgt>
                                        </p:tgtEl>
                                        <p:attrNameLst>
                                          <p:attrName>style.visibility</p:attrName>
                                        </p:attrNameLst>
                                      </p:cBhvr>
                                      <p:to>
                                        <p:strVal val="visible"/>
                                      </p:to>
                                    </p:set>
                                    <p:animEffect transition="in" filter="wheel(1)">
                                      <p:cBhvr>
                                        <p:cTn id="12" dur="2000"/>
                                        <p:tgtEl>
                                          <p:spTgt spid="9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242">
                                            <p:txEl>
                                              <p:pRg st="2" end="2"/>
                                            </p:txEl>
                                          </p:spTgt>
                                        </p:tgtEl>
                                        <p:attrNameLst>
                                          <p:attrName>style.visibility</p:attrName>
                                        </p:attrNameLst>
                                      </p:cBhvr>
                                      <p:to>
                                        <p:strVal val="visible"/>
                                      </p:to>
                                    </p:set>
                                    <p:animEffect transition="in" filter="wheel(1)">
                                      <p:cBhvr>
                                        <p:cTn id="17" dur="2000"/>
                                        <p:tgtEl>
                                          <p:spTgt spid="9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242">
                                            <p:txEl>
                                              <p:pRg st="3" end="3"/>
                                            </p:txEl>
                                          </p:spTgt>
                                        </p:tgtEl>
                                        <p:attrNameLst>
                                          <p:attrName>style.visibility</p:attrName>
                                        </p:attrNameLst>
                                      </p:cBhvr>
                                      <p:to>
                                        <p:strVal val="visible"/>
                                      </p:to>
                                    </p:set>
                                    <p:animEffect transition="in" filter="wheel(1)">
                                      <p:cBhvr>
                                        <p:cTn id="22" dur="2000"/>
                                        <p:tgtEl>
                                          <p:spTgt spid="9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 indoor, cat&#10;&#10;Description generated with very high confidence">
            <a:extLst>
              <a:ext uri="{FF2B5EF4-FFF2-40B4-BE49-F238E27FC236}">
                <a16:creationId xmlns:a16="http://schemas.microsoft.com/office/drawing/2014/main" id="{88102A5C-C0AB-4093-8DBB-1A022F3B97C4}"/>
              </a:ext>
            </a:extLst>
          </p:cNvPr>
          <p:cNvPicPr>
            <a:picLocks noChangeAspect="1"/>
          </p:cNvPicPr>
          <p:nvPr/>
        </p:nvPicPr>
        <p:blipFill rotWithShape="1">
          <a:blip r:embed="rId2"/>
          <a:srcRect t="34143" r="-1" b="-1"/>
          <a:stretch/>
        </p:blipFill>
        <p:spPr>
          <a:xfrm>
            <a:off x="2880360" y="815159"/>
            <a:ext cx="6431280" cy="2975436"/>
          </a:xfrm>
          <a:prstGeom prst="rect">
            <a:avLst/>
          </a:prstGeom>
          <a:effectLst/>
        </p:spPr>
      </p:pic>
      <p:sp>
        <p:nvSpPr>
          <p:cNvPr id="2" name="Title 1">
            <a:extLst>
              <a:ext uri="{FF2B5EF4-FFF2-40B4-BE49-F238E27FC236}">
                <a16:creationId xmlns:a16="http://schemas.microsoft.com/office/drawing/2014/main" id="{14B65EEC-DA48-42E6-9141-0E6292673F44}"/>
              </a:ext>
            </a:extLst>
          </p:cNvPr>
          <p:cNvSpPr>
            <a:spLocks noGrp="1"/>
          </p:cNvSpPr>
          <p:nvPr>
            <p:ph type="ctrTitle"/>
          </p:nvPr>
        </p:nvSpPr>
        <p:spPr>
          <a:xfrm>
            <a:off x="645264" y="4023096"/>
            <a:ext cx="10901471" cy="1350712"/>
          </a:xfrm>
          <a:noFill/>
        </p:spPr>
        <p:txBody>
          <a:bodyPr>
            <a:normAutofit/>
          </a:bodyPr>
          <a:lstStyle/>
          <a:p>
            <a:r>
              <a:rPr lang="en-US" sz="6600" b="1" dirty="0">
                <a:effectLst>
                  <a:outerShdw blurRad="38100" dist="38100" dir="2700000" algn="tl">
                    <a:srgbClr val="000000">
                      <a:alpha val="43137"/>
                    </a:srgbClr>
                  </a:outerShdw>
                </a:effectLst>
              </a:rPr>
              <a:t>Goal one of Discipleship:</a:t>
            </a:r>
          </a:p>
        </p:txBody>
      </p: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650449" y="5606310"/>
            <a:ext cx="10901471" cy="1038330"/>
          </a:xfrm>
          <a:noFill/>
        </p:spPr>
        <p:txBody>
          <a:bodyPr>
            <a:normAutofit/>
          </a:bodyPr>
          <a:lstStyle/>
          <a:p>
            <a:r>
              <a:rPr lang="en-US" sz="4400" dirty="0"/>
              <a:t>Establish the Believer in Worship.</a:t>
            </a:r>
          </a:p>
        </p:txBody>
      </p:sp>
    </p:spTree>
    <p:extLst>
      <p:ext uri="{BB962C8B-B14F-4D97-AF65-F5344CB8AC3E}">
        <p14:creationId xmlns:p14="http://schemas.microsoft.com/office/powerpoint/2010/main" val="21654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20" name="Rectangle 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horse&#10;&#10;Description generated with high confidence">
            <a:extLst>
              <a:ext uri="{FF2B5EF4-FFF2-40B4-BE49-F238E27FC236}">
                <a16:creationId xmlns:a16="http://schemas.microsoft.com/office/drawing/2014/main" id="{6EE2E1D2-FE94-487F-9DBB-CD1A8FD9244D}"/>
              </a:ext>
            </a:extLst>
          </p:cNvPr>
          <p:cNvPicPr>
            <a:picLocks noChangeAspect="1"/>
          </p:cNvPicPr>
          <p:nvPr/>
        </p:nvPicPr>
        <p:blipFill rotWithShape="1">
          <a:blip r:embed="rId2"/>
          <a:srcRect l="16620" r="14713"/>
          <a:stretch/>
        </p:blipFill>
        <p:spPr>
          <a:xfrm>
            <a:off x="5913123"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21" name="Straight Arrow Connector 10">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B65EEC-DA48-42E6-9141-0E6292673F44}"/>
              </a:ext>
            </a:extLst>
          </p:cNvPr>
          <p:cNvSpPr>
            <a:spLocks noGrp="1"/>
          </p:cNvSpPr>
          <p:nvPr>
            <p:ph type="ctrTitle"/>
          </p:nvPr>
        </p:nvSpPr>
        <p:spPr>
          <a:xfrm>
            <a:off x="655320" y="2631125"/>
            <a:ext cx="4983480" cy="2397443"/>
          </a:xfrm>
        </p:spPr>
        <p:txBody>
          <a:bodyPr anchor="t">
            <a:normAutofit fontScale="90000"/>
          </a:bodyPr>
          <a:lstStyle/>
          <a:p>
            <a:pPr algn="l"/>
            <a:r>
              <a:rPr lang="en-US" b="1" dirty="0"/>
              <a:t>Exo 20:3 </a:t>
            </a:r>
            <a:r>
              <a:rPr lang="en-US" dirty="0"/>
              <a:t>Thou shalt have no other gods before me. </a:t>
            </a:r>
          </a:p>
        </p:txBody>
      </p: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655320" y="487681"/>
            <a:ext cx="4983480" cy="1499975"/>
          </a:xfrm>
        </p:spPr>
        <p:txBody>
          <a:bodyPr anchor="b">
            <a:normAutofit/>
          </a:bodyPr>
          <a:lstStyle/>
          <a:p>
            <a:pPr algn="l"/>
            <a:r>
              <a:rPr lang="en-US" sz="4000" b="1" dirty="0"/>
              <a:t>Establish the Believer in Worship.</a:t>
            </a:r>
          </a:p>
        </p:txBody>
      </p:sp>
    </p:spTree>
    <p:extLst>
      <p:ext uri="{BB962C8B-B14F-4D97-AF65-F5344CB8AC3E}">
        <p14:creationId xmlns:p14="http://schemas.microsoft.com/office/powerpoint/2010/main" val="25365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group of people standing in front of a crowd&#10;&#10;Description generated with high confidence">
            <a:extLst>
              <a:ext uri="{FF2B5EF4-FFF2-40B4-BE49-F238E27FC236}">
                <a16:creationId xmlns:a16="http://schemas.microsoft.com/office/drawing/2014/main" id="{E2982241-EBDA-4A69-8AC5-04A5436C0F77}"/>
              </a:ext>
            </a:extLst>
          </p:cNvPr>
          <p:cNvPicPr>
            <a:picLocks noChangeAspect="1"/>
          </p:cNvPicPr>
          <p:nvPr/>
        </p:nvPicPr>
        <p:blipFill rotWithShape="1">
          <a:blip r:embed="rId2"/>
          <a:srcRect r="12976" b="2"/>
          <a:stretch/>
        </p:blipFill>
        <p:spPr>
          <a:xfrm>
            <a:off x="7851452" y="476777"/>
            <a:ext cx="3864383" cy="5920653"/>
          </a:xfrm>
          <a:prstGeom prst="rect">
            <a:avLst/>
          </a:prstGeom>
        </p:spPr>
      </p:pic>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8" name="Subtitle 2">
            <a:extLst>
              <a:ext uri="{FF2B5EF4-FFF2-40B4-BE49-F238E27FC236}">
                <a16:creationId xmlns:a16="http://schemas.microsoft.com/office/drawing/2014/main" id="{55E72B32-DE07-401D-9E36-32599AD43EC8}"/>
              </a:ext>
            </a:extLst>
          </p:cNvPr>
          <p:cNvSpPr txBox="1">
            <a:spLocks/>
          </p:cNvSpPr>
          <p:nvPr/>
        </p:nvSpPr>
        <p:spPr>
          <a:xfrm>
            <a:off x="1118215" y="1179095"/>
            <a:ext cx="5956353" cy="340448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ct val="0"/>
              </a:spcBef>
            </a:pPr>
            <a:r>
              <a:rPr lang="en-US" sz="4800" b="1" kern="1200" dirty="0">
                <a:solidFill>
                  <a:srgbClr val="FFFFFF"/>
                </a:solidFill>
                <a:latin typeface="+mj-lt"/>
                <a:ea typeface="+mj-ea"/>
                <a:cs typeface="+mj-cs"/>
              </a:rPr>
              <a:t>Tactic 1:</a:t>
            </a:r>
            <a:r>
              <a:rPr lang="en-US" sz="4800" kern="1200" dirty="0">
                <a:solidFill>
                  <a:srgbClr val="FFFFFF"/>
                </a:solidFill>
                <a:latin typeface="+mj-lt"/>
                <a:ea typeface="+mj-ea"/>
                <a:cs typeface="+mj-cs"/>
              </a:rPr>
              <a:t>	IMAGES</a:t>
            </a:r>
          </a:p>
        </p:txBody>
      </p:sp>
      <p:sp>
        <p:nvSpPr>
          <p:cNvPr id="22" name="Subtitle 2">
            <a:extLst>
              <a:ext uri="{FF2B5EF4-FFF2-40B4-BE49-F238E27FC236}">
                <a16:creationId xmlns:a16="http://schemas.microsoft.com/office/drawing/2014/main" id="{427853D5-CD61-4DF1-9006-1CACB6AF1936}"/>
              </a:ext>
            </a:extLst>
          </p:cNvPr>
          <p:cNvSpPr txBox="1">
            <a:spLocks/>
          </p:cNvSpPr>
          <p:nvPr/>
        </p:nvSpPr>
        <p:spPr>
          <a:xfrm>
            <a:off x="1558303" y="721088"/>
            <a:ext cx="6132282" cy="2154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solidFill>
                  <a:srgbClr val="FFFFFF"/>
                </a:solidFill>
              </a:rPr>
              <a:t>Gen 3:5 </a:t>
            </a:r>
            <a:r>
              <a:rPr lang="en-US" sz="3200" dirty="0">
                <a:solidFill>
                  <a:srgbClr val="FFFFFF"/>
                </a:solidFill>
              </a:rPr>
              <a:t>For God doth know that in the day ye eat thereof, then your eyes shall be opened, </a:t>
            </a:r>
            <a:r>
              <a:rPr lang="en-US" sz="3200" u="sng" dirty="0">
                <a:solidFill>
                  <a:srgbClr val="FFFFFF"/>
                </a:solidFill>
              </a:rPr>
              <a:t>and ye shall be as gods</a:t>
            </a:r>
            <a:r>
              <a:rPr lang="en-US" sz="3200" dirty="0">
                <a:solidFill>
                  <a:srgbClr val="FFFFFF"/>
                </a:solidFill>
              </a:rPr>
              <a:t>, knowing good and evil. </a:t>
            </a:r>
          </a:p>
        </p:txBody>
      </p:sp>
    </p:spTree>
    <p:extLst>
      <p:ext uri="{BB962C8B-B14F-4D97-AF65-F5344CB8AC3E}">
        <p14:creationId xmlns:p14="http://schemas.microsoft.com/office/powerpoint/2010/main" val="25999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group of people standing in front of a crowd&#10;&#10;Description generated with high confidence">
            <a:extLst>
              <a:ext uri="{FF2B5EF4-FFF2-40B4-BE49-F238E27FC236}">
                <a16:creationId xmlns:a16="http://schemas.microsoft.com/office/drawing/2014/main" id="{E2982241-EBDA-4A69-8AC5-04A5436C0F77}"/>
              </a:ext>
            </a:extLst>
          </p:cNvPr>
          <p:cNvPicPr>
            <a:picLocks noChangeAspect="1"/>
          </p:cNvPicPr>
          <p:nvPr/>
        </p:nvPicPr>
        <p:blipFill rotWithShape="1">
          <a:blip r:embed="rId2"/>
          <a:srcRect r="12976" b="2"/>
          <a:stretch/>
        </p:blipFill>
        <p:spPr>
          <a:xfrm>
            <a:off x="7851452" y="476777"/>
            <a:ext cx="3864383" cy="5920653"/>
          </a:xfrm>
          <a:prstGeom prst="rect">
            <a:avLst/>
          </a:prstGeom>
        </p:spPr>
      </p:pic>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8" name="Subtitle 2">
            <a:extLst>
              <a:ext uri="{FF2B5EF4-FFF2-40B4-BE49-F238E27FC236}">
                <a16:creationId xmlns:a16="http://schemas.microsoft.com/office/drawing/2014/main" id="{55E72B32-DE07-401D-9E36-32599AD43EC8}"/>
              </a:ext>
            </a:extLst>
          </p:cNvPr>
          <p:cNvSpPr txBox="1">
            <a:spLocks/>
          </p:cNvSpPr>
          <p:nvPr/>
        </p:nvSpPr>
        <p:spPr>
          <a:xfrm>
            <a:off x="1118215" y="3931342"/>
            <a:ext cx="5956353" cy="76342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1:</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IMAGES</a:t>
            </a:r>
          </a:p>
        </p:txBody>
      </p:sp>
      <p:sp>
        <p:nvSpPr>
          <p:cNvPr id="22" name="Subtitle 2">
            <a:extLst>
              <a:ext uri="{FF2B5EF4-FFF2-40B4-BE49-F238E27FC236}">
                <a16:creationId xmlns:a16="http://schemas.microsoft.com/office/drawing/2014/main" id="{427853D5-CD61-4DF1-9006-1CACB6AF1936}"/>
              </a:ext>
            </a:extLst>
          </p:cNvPr>
          <p:cNvSpPr txBox="1">
            <a:spLocks/>
          </p:cNvSpPr>
          <p:nvPr/>
        </p:nvSpPr>
        <p:spPr>
          <a:xfrm>
            <a:off x="680720" y="721088"/>
            <a:ext cx="7009865" cy="2154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0B210AC1-8F2C-4ADB-A17F-A8BE3EBB98AF}"/>
              </a:ext>
            </a:extLst>
          </p:cNvPr>
          <p:cNvSpPr txBox="1">
            <a:spLocks/>
          </p:cNvSpPr>
          <p:nvPr/>
        </p:nvSpPr>
        <p:spPr>
          <a:xfrm>
            <a:off x="519853" y="476777"/>
            <a:ext cx="7018907" cy="3465303"/>
          </a:xfrm>
          <a:prstGeom prst="rect">
            <a:avLst/>
          </a:prstGeom>
        </p:spPr>
        <p:txBody>
          <a:bodyPr vert="horz" lIns="91440" tIns="45720" rIns="91440" bIns="45720" rtlCol="0" anchor="b">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ct val="0"/>
              </a:spcBef>
            </a:pPr>
            <a:r>
              <a:rPr lang="en-US" sz="3200" b="1" dirty="0">
                <a:solidFill>
                  <a:srgbClr val="FFFFFF"/>
                </a:solidFill>
                <a:latin typeface="Calibri Light" panose="020F0302020204030204"/>
              </a:rPr>
              <a:t>Exo 20:4 </a:t>
            </a:r>
            <a:r>
              <a:rPr lang="en-US" sz="3200" dirty="0">
                <a:solidFill>
                  <a:srgbClr val="FFFFFF"/>
                </a:solidFill>
                <a:latin typeface="Calibri Light" panose="020F0302020204030204"/>
              </a:rPr>
              <a:t>Thou shalt not make unto thee any graven image, or any likeness of any thing that is in heaven above, or that is in the earth beneath, or that is in the water under the earth: </a:t>
            </a:r>
            <a:r>
              <a:rPr lang="en-US" sz="3200" b="1" dirty="0">
                <a:solidFill>
                  <a:srgbClr val="FFFFFF"/>
                </a:solidFill>
                <a:latin typeface="Calibri Light" panose="020F0302020204030204"/>
              </a:rPr>
              <a:t>5 </a:t>
            </a:r>
            <a:r>
              <a:rPr lang="en-US" sz="3200" dirty="0">
                <a:solidFill>
                  <a:srgbClr val="FFFFFF"/>
                </a:solidFill>
                <a:latin typeface="Calibri Light" panose="020F0302020204030204"/>
              </a:rPr>
              <a:t>Thou shalt not bow down thyself to them, nor serve them: for I the LORD thy God am a jealous God, visiting the iniquity of the fathers upon the children unto the third and fourth generation of them that hate me; </a:t>
            </a:r>
            <a:endParaRPr kumimoji="0" lang="en-US" sz="320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12299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group of people standing in front of a crowd&#10;&#10;Description generated with high confidence">
            <a:extLst>
              <a:ext uri="{FF2B5EF4-FFF2-40B4-BE49-F238E27FC236}">
                <a16:creationId xmlns:a16="http://schemas.microsoft.com/office/drawing/2014/main" id="{E2982241-EBDA-4A69-8AC5-04A5436C0F77}"/>
              </a:ext>
            </a:extLst>
          </p:cNvPr>
          <p:cNvPicPr>
            <a:picLocks noChangeAspect="1"/>
          </p:cNvPicPr>
          <p:nvPr/>
        </p:nvPicPr>
        <p:blipFill rotWithShape="1">
          <a:blip r:embed="rId2"/>
          <a:srcRect r="12976" b="2"/>
          <a:stretch/>
        </p:blipFill>
        <p:spPr>
          <a:xfrm>
            <a:off x="7851452" y="476777"/>
            <a:ext cx="3864383" cy="5920653"/>
          </a:xfrm>
          <a:prstGeom prst="rect">
            <a:avLst/>
          </a:prstGeom>
        </p:spPr>
      </p:pic>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8" name="Subtitle 2">
            <a:extLst>
              <a:ext uri="{FF2B5EF4-FFF2-40B4-BE49-F238E27FC236}">
                <a16:creationId xmlns:a16="http://schemas.microsoft.com/office/drawing/2014/main" id="{55E72B32-DE07-401D-9E36-32599AD43EC8}"/>
              </a:ext>
            </a:extLst>
          </p:cNvPr>
          <p:cNvSpPr txBox="1">
            <a:spLocks/>
          </p:cNvSpPr>
          <p:nvPr/>
        </p:nvSpPr>
        <p:spPr>
          <a:xfrm>
            <a:off x="1118215" y="3931342"/>
            <a:ext cx="5956353" cy="76342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1:</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IMAGES</a:t>
            </a:r>
          </a:p>
        </p:txBody>
      </p:sp>
      <p:sp>
        <p:nvSpPr>
          <p:cNvPr id="22" name="Subtitle 2">
            <a:extLst>
              <a:ext uri="{FF2B5EF4-FFF2-40B4-BE49-F238E27FC236}">
                <a16:creationId xmlns:a16="http://schemas.microsoft.com/office/drawing/2014/main" id="{427853D5-CD61-4DF1-9006-1CACB6AF1936}"/>
              </a:ext>
            </a:extLst>
          </p:cNvPr>
          <p:cNvSpPr txBox="1">
            <a:spLocks/>
          </p:cNvSpPr>
          <p:nvPr/>
        </p:nvSpPr>
        <p:spPr>
          <a:xfrm>
            <a:off x="680720" y="721088"/>
            <a:ext cx="7009865" cy="2154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0B210AC1-8F2C-4ADB-A17F-A8BE3EBB98AF}"/>
              </a:ext>
            </a:extLst>
          </p:cNvPr>
          <p:cNvSpPr txBox="1">
            <a:spLocks/>
          </p:cNvSpPr>
          <p:nvPr/>
        </p:nvSpPr>
        <p:spPr>
          <a:xfrm>
            <a:off x="519853" y="476777"/>
            <a:ext cx="7018907" cy="3465303"/>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ct val="0"/>
              </a:spcBef>
            </a:pPr>
            <a:r>
              <a:rPr lang="en-US" sz="3200" b="1" dirty="0">
                <a:solidFill>
                  <a:srgbClr val="FFFFFF"/>
                </a:solidFill>
                <a:latin typeface="Calibri Light" panose="020F0302020204030204"/>
              </a:rPr>
              <a:t>Pro 27:20 </a:t>
            </a:r>
            <a:r>
              <a:rPr lang="en-US" sz="3200" dirty="0">
                <a:solidFill>
                  <a:srgbClr val="FFFFFF"/>
                </a:solidFill>
                <a:latin typeface="Calibri Light" panose="020F0302020204030204"/>
              </a:rPr>
              <a:t>Hell and destruction are never full; so the eyes of man are never satisfied.</a:t>
            </a:r>
          </a:p>
          <a:p>
            <a:pPr lvl="0" algn="l">
              <a:spcBef>
                <a:spcPct val="0"/>
              </a:spcBef>
            </a:pPr>
            <a:r>
              <a:rPr lang="en-US" sz="3200" b="1" dirty="0">
                <a:solidFill>
                  <a:srgbClr val="FFFFFF"/>
                </a:solidFill>
                <a:latin typeface="Calibri Light" panose="020F0302020204030204"/>
              </a:rPr>
              <a:t> </a:t>
            </a:r>
          </a:p>
          <a:p>
            <a:pPr lvl="0" algn="l">
              <a:spcBef>
                <a:spcPct val="0"/>
              </a:spcBef>
            </a:pPr>
            <a:r>
              <a:rPr lang="en-US" sz="3200" b="1" dirty="0">
                <a:solidFill>
                  <a:srgbClr val="FFFFFF"/>
                </a:solidFill>
                <a:latin typeface="Calibri Light" panose="020F0302020204030204"/>
              </a:rPr>
              <a:t>1 John 2:16 </a:t>
            </a:r>
            <a:r>
              <a:rPr lang="en-US" sz="3200" dirty="0">
                <a:solidFill>
                  <a:srgbClr val="FFFFFF"/>
                </a:solidFill>
                <a:latin typeface="Calibri Light" panose="020F0302020204030204"/>
              </a:rPr>
              <a:t>For all that is in the world, the lust of the flesh, and the lust of the eyes, and the pride of life, is not of the Father, but is of the world. </a:t>
            </a:r>
          </a:p>
        </p:txBody>
      </p:sp>
    </p:spTree>
    <p:extLst>
      <p:ext uri="{BB962C8B-B14F-4D97-AF65-F5344CB8AC3E}">
        <p14:creationId xmlns:p14="http://schemas.microsoft.com/office/powerpoint/2010/main" val="130305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group of people standing in front of a crowd&#10;&#10;Description generated with high confidence">
            <a:extLst>
              <a:ext uri="{FF2B5EF4-FFF2-40B4-BE49-F238E27FC236}">
                <a16:creationId xmlns:a16="http://schemas.microsoft.com/office/drawing/2014/main" id="{E2982241-EBDA-4A69-8AC5-04A5436C0F77}"/>
              </a:ext>
            </a:extLst>
          </p:cNvPr>
          <p:cNvPicPr>
            <a:picLocks noChangeAspect="1"/>
          </p:cNvPicPr>
          <p:nvPr/>
        </p:nvPicPr>
        <p:blipFill rotWithShape="1">
          <a:blip r:embed="rId2"/>
          <a:srcRect r="12976" b="2"/>
          <a:stretch/>
        </p:blipFill>
        <p:spPr>
          <a:xfrm>
            <a:off x="7851452" y="476777"/>
            <a:ext cx="3864383" cy="5920653"/>
          </a:xfrm>
          <a:prstGeom prst="rect">
            <a:avLst/>
          </a:prstGeom>
        </p:spPr>
      </p:pic>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8" name="Subtitle 2">
            <a:extLst>
              <a:ext uri="{FF2B5EF4-FFF2-40B4-BE49-F238E27FC236}">
                <a16:creationId xmlns:a16="http://schemas.microsoft.com/office/drawing/2014/main" id="{55E72B32-DE07-401D-9E36-32599AD43EC8}"/>
              </a:ext>
            </a:extLst>
          </p:cNvPr>
          <p:cNvSpPr txBox="1">
            <a:spLocks/>
          </p:cNvSpPr>
          <p:nvPr/>
        </p:nvSpPr>
        <p:spPr>
          <a:xfrm>
            <a:off x="1118215" y="3931342"/>
            <a:ext cx="5956353" cy="76342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1:</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IMAGES</a:t>
            </a:r>
          </a:p>
        </p:txBody>
      </p:sp>
      <p:sp>
        <p:nvSpPr>
          <p:cNvPr id="22" name="Subtitle 2">
            <a:extLst>
              <a:ext uri="{FF2B5EF4-FFF2-40B4-BE49-F238E27FC236}">
                <a16:creationId xmlns:a16="http://schemas.microsoft.com/office/drawing/2014/main" id="{427853D5-CD61-4DF1-9006-1CACB6AF1936}"/>
              </a:ext>
            </a:extLst>
          </p:cNvPr>
          <p:cNvSpPr txBox="1">
            <a:spLocks/>
          </p:cNvSpPr>
          <p:nvPr/>
        </p:nvSpPr>
        <p:spPr>
          <a:xfrm>
            <a:off x="680720" y="721088"/>
            <a:ext cx="7009865" cy="2154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0B210AC1-8F2C-4ADB-A17F-A8BE3EBB98AF}"/>
              </a:ext>
            </a:extLst>
          </p:cNvPr>
          <p:cNvSpPr txBox="1">
            <a:spLocks/>
          </p:cNvSpPr>
          <p:nvPr/>
        </p:nvSpPr>
        <p:spPr>
          <a:xfrm>
            <a:off x="519853" y="1172306"/>
            <a:ext cx="7018907" cy="1229360"/>
          </a:xfrm>
          <a:prstGeom prst="rect">
            <a:avLst/>
          </a:prstGeom>
        </p:spPr>
        <p:txBody>
          <a:bodyPr vert="horz" lIns="91440" tIns="45720" rIns="91440" bIns="45720" rtlCol="0" anchor="b">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ct val="0"/>
              </a:spcBef>
            </a:pPr>
            <a:r>
              <a:rPr lang="en-US" sz="3200" b="1" dirty="0" err="1">
                <a:solidFill>
                  <a:srgbClr val="FFFFFF"/>
                </a:solidFill>
                <a:latin typeface="Calibri Light" panose="020F0302020204030204"/>
              </a:rPr>
              <a:t>Php</a:t>
            </a:r>
            <a:r>
              <a:rPr lang="en-US" sz="3200" b="1" dirty="0">
                <a:solidFill>
                  <a:srgbClr val="FFFFFF"/>
                </a:solidFill>
                <a:latin typeface="Calibri Light" panose="020F0302020204030204"/>
              </a:rPr>
              <a:t> 4:11 </a:t>
            </a:r>
            <a:r>
              <a:rPr lang="en-US" sz="3200" dirty="0">
                <a:solidFill>
                  <a:srgbClr val="FFFFFF"/>
                </a:solidFill>
                <a:latin typeface="Calibri Light" panose="020F0302020204030204"/>
              </a:rPr>
              <a:t>Not that I speak in respect of want: for I have learned, in whatsoever state I am, therewith to be content. </a:t>
            </a:r>
            <a:endParaRPr kumimoji="0" lang="en-US" sz="320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88403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8" name="Subtitle 2">
            <a:extLst>
              <a:ext uri="{FF2B5EF4-FFF2-40B4-BE49-F238E27FC236}">
                <a16:creationId xmlns:a16="http://schemas.microsoft.com/office/drawing/2014/main" id="{55E72B32-DE07-401D-9E36-32599AD43EC8}"/>
              </a:ext>
            </a:extLst>
          </p:cNvPr>
          <p:cNvSpPr txBox="1">
            <a:spLocks/>
          </p:cNvSpPr>
          <p:nvPr/>
        </p:nvSpPr>
        <p:spPr>
          <a:xfrm>
            <a:off x="680721" y="639808"/>
            <a:ext cx="6381816" cy="76342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1:</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IMAGES</a:t>
            </a:r>
          </a:p>
        </p:txBody>
      </p:sp>
      <p:sp>
        <p:nvSpPr>
          <p:cNvPr id="10" name="Subtitle 2">
            <a:extLst>
              <a:ext uri="{FF2B5EF4-FFF2-40B4-BE49-F238E27FC236}">
                <a16:creationId xmlns:a16="http://schemas.microsoft.com/office/drawing/2014/main" id="{7BDA734A-25A0-42E2-912A-0D92A89CC122}"/>
              </a:ext>
            </a:extLst>
          </p:cNvPr>
          <p:cNvSpPr txBox="1">
            <a:spLocks/>
          </p:cNvSpPr>
          <p:nvPr/>
        </p:nvSpPr>
        <p:spPr>
          <a:xfrm>
            <a:off x="680721" y="1347115"/>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2:</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INSTRUMENTS</a:t>
            </a:r>
          </a:p>
        </p:txBody>
      </p:sp>
      <p:pic>
        <p:nvPicPr>
          <p:cNvPr id="1026" name="Picture 2" descr="Related image">
            <a:extLst>
              <a:ext uri="{FF2B5EF4-FFF2-40B4-BE49-F238E27FC236}">
                <a16:creationId xmlns:a16="http://schemas.microsoft.com/office/drawing/2014/main" id="{A5EF95BF-4161-4321-AC1A-BD604A244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171" y="374184"/>
            <a:ext cx="1878007" cy="2142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8D2D8114-BFC5-4BCF-B8FF-785C59454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764" y="658390"/>
            <a:ext cx="1446994" cy="15739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arp">
            <a:extLst>
              <a:ext uri="{FF2B5EF4-FFF2-40B4-BE49-F238E27FC236}">
                <a16:creationId xmlns:a16="http://schemas.microsoft.com/office/drawing/2014/main" id="{203ED2EE-571D-40C7-A9B4-B94CF1572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490" y="2611087"/>
            <a:ext cx="1700688" cy="16022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saltery">
            <a:extLst>
              <a:ext uri="{FF2B5EF4-FFF2-40B4-BE49-F238E27FC236}">
                <a16:creationId xmlns:a16="http://schemas.microsoft.com/office/drawing/2014/main" id="{FC5B18A2-0B93-4D6B-BB4F-7D52B2EC2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1872" y="4536121"/>
            <a:ext cx="19050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a:extLst>
              <a:ext uri="{FF2B5EF4-FFF2-40B4-BE49-F238E27FC236}">
                <a16:creationId xmlns:a16="http://schemas.microsoft.com/office/drawing/2014/main" id="{66161787-A488-4229-BD5F-7EA5E9EC32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3983" y="4079468"/>
            <a:ext cx="1357788"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a:extLst>
              <a:ext uri="{FF2B5EF4-FFF2-40B4-BE49-F238E27FC236}">
                <a16:creationId xmlns:a16="http://schemas.microsoft.com/office/drawing/2014/main" id="{64438417-19A0-4FE9-8487-92115926B6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3764" y="2247852"/>
            <a:ext cx="1998526" cy="183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rgbClr val="4C2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70985"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4054EB1-A05E-43F5-80EE-B52E685DE5CC}"/>
              </a:ext>
            </a:extLst>
          </p:cNvPr>
          <p:cNvSpPr>
            <a:spLocks noGrp="1"/>
          </p:cNvSpPr>
          <p:nvPr>
            <p:ph type="subTitle" idx="1"/>
          </p:nvPr>
        </p:nvSpPr>
        <p:spPr>
          <a:xfrm>
            <a:off x="1118215" y="4866870"/>
            <a:ext cx="5956353" cy="1247274"/>
          </a:xfrm>
        </p:spPr>
        <p:txBody>
          <a:bodyPr vert="horz" lIns="91440" tIns="45720" rIns="91440" bIns="45720" rtlCol="0">
            <a:normAutofit/>
          </a:bodyPr>
          <a:lstStyle/>
          <a:p>
            <a:pPr algn="r"/>
            <a:r>
              <a:rPr lang="en-US" sz="3200" b="1" kern="1200" dirty="0">
                <a:solidFill>
                  <a:srgbClr val="FFFFFF"/>
                </a:solidFill>
                <a:latin typeface="+mn-lt"/>
                <a:ea typeface="+mn-ea"/>
                <a:cs typeface="+mn-cs"/>
              </a:rPr>
              <a:t>Satan’s Tactics to Acquire Worship</a:t>
            </a:r>
          </a:p>
        </p:txBody>
      </p:sp>
      <p:sp>
        <p:nvSpPr>
          <p:cNvPr id="8" name="Subtitle 2">
            <a:extLst>
              <a:ext uri="{FF2B5EF4-FFF2-40B4-BE49-F238E27FC236}">
                <a16:creationId xmlns:a16="http://schemas.microsoft.com/office/drawing/2014/main" id="{55E72B32-DE07-401D-9E36-32599AD43EC8}"/>
              </a:ext>
            </a:extLst>
          </p:cNvPr>
          <p:cNvSpPr txBox="1">
            <a:spLocks/>
          </p:cNvSpPr>
          <p:nvPr/>
        </p:nvSpPr>
        <p:spPr>
          <a:xfrm>
            <a:off x="680721" y="639808"/>
            <a:ext cx="6381816" cy="76342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1:</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IMAGES</a:t>
            </a:r>
          </a:p>
        </p:txBody>
      </p:sp>
      <p:sp>
        <p:nvSpPr>
          <p:cNvPr id="10" name="Subtitle 2">
            <a:extLst>
              <a:ext uri="{FF2B5EF4-FFF2-40B4-BE49-F238E27FC236}">
                <a16:creationId xmlns:a16="http://schemas.microsoft.com/office/drawing/2014/main" id="{7BDA734A-25A0-42E2-912A-0D92A89CC122}"/>
              </a:ext>
            </a:extLst>
          </p:cNvPr>
          <p:cNvSpPr txBox="1">
            <a:spLocks/>
          </p:cNvSpPr>
          <p:nvPr/>
        </p:nvSpPr>
        <p:spPr>
          <a:xfrm>
            <a:off x="680721" y="1347115"/>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2:</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INSTRUMENTS</a:t>
            </a:r>
          </a:p>
        </p:txBody>
      </p:sp>
      <p:sp>
        <p:nvSpPr>
          <p:cNvPr id="13" name="Subtitle 2">
            <a:extLst>
              <a:ext uri="{FF2B5EF4-FFF2-40B4-BE49-F238E27FC236}">
                <a16:creationId xmlns:a16="http://schemas.microsoft.com/office/drawing/2014/main" id="{A0E70604-9182-4571-8542-0AEB7F6DBC26}"/>
              </a:ext>
            </a:extLst>
          </p:cNvPr>
          <p:cNvSpPr txBox="1">
            <a:spLocks/>
          </p:cNvSpPr>
          <p:nvPr/>
        </p:nvSpPr>
        <p:spPr>
          <a:xfrm>
            <a:off x="680721" y="2134878"/>
            <a:ext cx="6868159" cy="76342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Tactic 3:</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	INTIMIDATION</a:t>
            </a:r>
          </a:p>
        </p:txBody>
      </p:sp>
      <p:pic>
        <p:nvPicPr>
          <p:cNvPr id="2050" name="Picture 2" descr="Related image">
            <a:extLst>
              <a:ext uri="{FF2B5EF4-FFF2-40B4-BE49-F238E27FC236}">
                <a16:creationId xmlns:a16="http://schemas.microsoft.com/office/drawing/2014/main" id="{6B9D1AF9-992E-42D9-A62B-2AAE8350E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172" y="558801"/>
            <a:ext cx="4146428" cy="583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680</Words>
  <Application>Microsoft Office PowerPoint</Application>
  <PresentationFormat>Widescreen</PresentationFormat>
  <Paragraphs>71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Rooted Worship</vt:lpstr>
      <vt:lpstr>Goal one of Discipleship:</vt:lpstr>
      <vt:lpstr>Exo 20:3 Thou shalt have no other gods before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 Worship is Rooted 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Rooted Worship</dc:title>
  <dc:creator>Kenny Morgan</dc:creator>
  <cp:lastModifiedBy>Kenny Morgan</cp:lastModifiedBy>
  <cp:revision>16</cp:revision>
  <dcterms:created xsi:type="dcterms:W3CDTF">2017-07-23T02:00:25Z</dcterms:created>
  <dcterms:modified xsi:type="dcterms:W3CDTF">2017-07-23T11:53:49Z</dcterms:modified>
</cp:coreProperties>
</file>